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notesSlides/notesSlide10.xml" ContentType="application/vnd.openxmlformats-officedocument.presentationml.notesSlide+xml"/>
  <Override PartName="/ppt/charts/chart9.xml" ContentType="application/vnd.openxmlformats-officedocument.drawingml.chart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  <Override PartName="/ppt/notesSlides/notesSlide12.xml" ContentType="application/vnd.openxmlformats-officedocument.presentationml.notesSlide+xml"/>
  <Override PartName="/ppt/charts/chart11.xml" ContentType="application/vnd.openxmlformats-officedocument.drawingml.chart+xml"/>
  <Override PartName="/ppt/notesSlides/notesSlide13.xml" ContentType="application/vnd.openxmlformats-officedocument.presentationml.notesSlide+xml"/>
  <Override PartName="/ppt/charts/chart12.xml" ContentType="application/vnd.openxmlformats-officedocument.drawingml.chart+xml"/>
  <Override PartName="/ppt/notesSlides/notesSlide14.xml" ContentType="application/vnd.openxmlformats-officedocument.presentationml.notesSlide+xml"/>
  <Override PartName="/ppt/charts/chart13.xml" ContentType="application/vnd.openxmlformats-officedocument.drawingml.chart+xml"/>
  <Override PartName="/ppt/notesSlides/notesSlide15.xml" ContentType="application/vnd.openxmlformats-officedocument.presentationml.notesSlide+xml"/>
  <Override PartName="/ppt/charts/chart14.xml" ContentType="application/vnd.openxmlformats-officedocument.drawingml.chart+xml"/>
  <Override PartName="/ppt/notesSlides/notesSlide16.xml" ContentType="application/vnd.openxmlformats-officedocument.presentationml.notesSlide+xml"/>
  <Override PartName="/ppt/charts/chart15.xml" ContentType="application/vnd.openxmlformats-officedocument.drawingml.chart+xml"/>
  <Override PartName="/ppt/notesSlides/notesSlide17.xml" ContentType="application/vnd.openxmlformats-officedocument.presentationml.notesSlide+xml"/>
  <Override PartName="/ppt/charts/chart16.xml" ContentType="application/vnd.openxmlformats-officedocument.drawingml.chart+xml"/>
  <Override PartName="/ppt/notesSlides/notesSlide18.xml" ContentType="application/vnd.openxmlformats-officedocument.presentationml.notesSlide+xml"/>
  <Override PartName="/ppt/charts/chart17.xml" ContentType="application/vnd.openxmlformats-officedocument.drawingml.chart+xml"/>
  <Override PartName="/ppt/notesSlides/notesSlide19.xml" ContentType="application/vnd.openxmlformats-officedocument.presentationml.notesSlide+xml"/>
  <Override PartName="/ppt/charts/chart18.xml" ContentType="application/vnd.openxmlformats-officedocument.drawingml.chart+xml"/>
  <Override PartName="/ppt/notesSlides/notesSlide20.xml" ContentType="application/vnd.openxmlformats-officedocument.presentationml.notesSlide+xml"/>
  <Override PartName="/ppt/charts/chart19.xml" ContentType="application/vnd.openxmlformats-officedocument.drawingml.chart+xml"/>
  <Override PartName="/ppt/notesSlides/notesSlide21.xml" ContentType="application/vnd.openxmlformats-officedocument.presentationml.notesSlide+xml"/>
  <Override PartName="/ppt/charts/chart20.xml" ContentType="application/vnd.openxmlformats-officedocument.drawingml.chart+xml"/>
  <Override PartName="/ppt/notesSlides/notesSlide22.xml" ContentType="application/vnd.openxmlformats-officedocument.presentationml.notesSlide+xml"/>
  <Override PartName="/ppt/charts/chart21.xml" ContentType="application/vnd.openxmlformats-officedocument.drawingml.chart+xml"/>
  <Override PartName="/ppt/notesSlides/notesSlide23.xml" ContentType="application/vnd.openxmlformats-officedocument.presentationml.notesSlide+xml"/>
  <Override PartName="/ppt/charts/chart2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84" r:id="rId1"/>
  </p:sldMasterIdLst>
  <p:notesMasterIdLst>
    <p:notesMasterId r:id="rId25"/>
  </p:notesMasterIdLst>
  <p:sldIdLst>
    <p:sldId id="282" r:id="rId2"/>
    <p:sldId id="261" r:id="rId3"/>
    <p:sldId id="264" r:id="rId4"/>
    <p:sldId id="262" r:id="rId5"/>
    <p:sldId id="263" r:id="rId6"/>
    <p:sldId id="268" r:id="rId7"/>
    <p:sldId id="260" r:id="rId8"/>
    <p:sldId id="280" r:id="rId9"/>
    <p:sldId id="258" r:id="rId10"/>
    <p:sldId id="257" r:id="rId11"/>
    <p:sldId id="259" r:id="rId12"/>
    <p:sldId id="266" r:id="rId13"/>
    <p:sldId id="267" r:id="rId14"/>
    <p:sldId id="270" r:id="rId15"/>
    <p:sldId id="271" r:id="rId16"/>
    <p:sldId id="274" r:id="rId17"/>
    <p:sldId id="272" r:id="rId18"/>
    <p:sldId id="273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embeddedFontLst>
    <p:embeddedFont>
      <p:font typeface="Wingdings 3" pitchFamily="18" charset="2"/>
      <p:regular r:id="rId26"/>
    </p:embeddedFont>
    <p:embeddedFont>
      <p:font typeface="Lucida Sans Unicode" pitchFamily="34" charset="0"/>
      <p:regular r:id="rId27"/>
    </p:embeddedFont>
    <p:embeddedFont>
      <p:font typeface="Calibri" pitchFamily="34" charset="0"/>
      <p:regular r:id="rId28"/>
      <p:bold r:id="rId29"/>
      <p:italic r:id="rId30"/>
      <p:boldItalic r:id="rId31"/>
    </p:embeddedFont>
    <p:embeddedFont>
      <p:font typeface="Wingdings 2" pitchFamily="18" charset="2"/>
      <p:regular r:id="rId32"/>
    </p:embeddedFont>
    <p:embeddedFont>
      <p:font typeface="Verdana" pitchFamily="34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0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81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ordank:Library:Caches:TemporaryItems:Outlook%20Temp:Secondary%20Technology%20Survey%5b1%5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Survey.xlsx]Sheet2!PivotTable2</c:name>
    <c:fmtId val="-1"/>
  </c:pivotSource>
  <c:chart>
    <c:title>
      <c:tx>
        <c:rich>
          <a:bodyPr/>
          <a:lstStyle/>
          <a:p>
            <a:pPr algn="l">
              <a:defRPr/>
            </a:pPr>
            <a:r>
              <a:rPr lang="en-US" sz="2000" dirty="0">
                <a:solidFill>
                  <a:srgbClr val="170CA8"/>
                </a:solidFill>
              </a:rPr>
              <a:t>I actively look for new lesson plans that focus on my core content that include the use of technology. </a:t>
            </a: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8.6938004277243117E-2"/>
          <c:y val="0.20095028768350903"/>
          <c:w val="0.88750644016720137"/>
          <c:h val="0.7459886942336785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Sheet2!$B$1:$B$2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Sheet2!$A$3:$A$5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Sheet2!$B$3:$B$5</c:f>
              <c:numCache>
                <c:formatCode>General</c:formatCode>
                <c:ptCount val="2"/>
                <c:pt idx="0">
                  <c:v>8</c:v>
                </c:pt>
                <c:pt idx="1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4875392"/>
        <c:axId val="250287232"/>
      </c:barChart>
      <c:catAx>
        <c:axId val="2648753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170CA8"/>
                </a:solidFill>
              </a:defRPr>
            </a:pPr>
            <a:endParaRPr lang="en-US"/>
          </a:p>
        </c:txPr>
        <c:crossAx val="250287232"/>
        <c:crosses val="autoZero"/>
        <c:auto val="1"/>
        <c:lblAlgn val="ctr"/>
        <c:lblOffset val="100"/>
        <c:noMultiLvlLbl val="0"/>
      </c:catAx>
      <c:valAx>
        <c:axId val="250287232"/>
        <c:scaling>
          <c:orientation val="minMax"/>
          <c:max val="35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4875392"/>
        <c:crosses val="autoZero"/>
        <c:crossBetween val="between"/>
        <c:majorUnit val="10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txPr>
    <a:bodyPr/>
    <a:lstStyle/>
    <a:p>
      <a:pPr>
        <a:defRPr sz="1400"/>
      </a:pPr>
      <a:endParaRPr lang="en-US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Survey.xlsx]Sheet4!PivotTable4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>
                <a:solidFill>
                  <a:srgbClr val="170CA8"/>
                </a:solidFill>
              </a:rPr>
              <a:t>I use technology to collect and/or analyze data in order to make decisions regarding changes I may want to make in my teaching priorities and strategies.</a:t>
            </a: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2707689316613202"/>
          <c:y val="0.21968207269505494"/>
          <c:w val="0.84736755127831243"/>
          <c:h val="0.727807418280532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Sheet4!$B$1:$B$2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Sheet4!$A$3:$A$7</c:f>
              <c:strCache>
                <c:ptCount val="4"/>
                <c:pt idx="0">
                  <c:v>Never</c:v>
                </c:pt>
                <c:pt idx="1">
                  <c:v>Annual</c:v>
                </c:pt>
                <c:pt idx="2">
                  <c:v>Marking Period</c:v>
                </c:pt>
                <c:pt idx="3">
                  <c:v>Semester</c:v>
                </c:pt>
              </c:strCache>
            </c:strRef>
          </c:cat>
          <c:val>
            <c:numRef>
              <c:f>Sheet4!$B$3:$B$7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15</c:v>
                </c:pt>
                <c:pt idx="3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1166592"/>
        <c:axId val="261168128"/>
      </c:barChart>
      <c:catAx>
        <c:axId val="2611665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1168128"/>
        <c:crosses val="autoZero"/>
        <c:auto val="1"/>
        <c:lblAlgn val="ctr"/>
        <c:lblOffset val="100"/>
        <c:noMultiLvlLbl val="0"/>
      </c:catAx>
      <c:valAx>
        <c:axId val="2611681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1166592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Survey.xlsx]Sheet10!PivotTable10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>
                <a:solidFill>
                  <a:srgbClr val="170CA8"/>
                </a:solidFill>
              </a:rPr>
              <a:t>I use email on a ___________ basis for communicating with parents. </a:t>
            </a: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2707689316613202"/>
          <c:y val="0.20095028768350903"/>
          <c:w val="0.84736755127831243"/>
          <c:h val="0.7459886942336785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Sheet10!$B$1:$B$2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Sheet10!$A$3:$A$7</c:f>
              <c:strCache>
                <c:ptCount val="4"/>
                <c:pt idx="0">
                  <c:v>Semester</c:v>
                </c:pt>
                <c:pt idx="1">
                  <c:v>Marking Period</c:v>
                </c:pt>
                <c:pt idx="2">
                  <c:v>Weekly</c:v>
                </c:pt>
                <c:pt idx="3">
                  <c:v>Daily</c:v>
                </c:pt>
              </c:strCache>
            </c:strRef>
          </c:cat>
          <c:val>
            <c:numRef>
              <c:f>Sheet10!$B$3:$B$7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18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1206784"/>
        <c:axId val="261208320"/>
      </c:barChart>
      <c:catAx>
        <c:axId val="26120678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1208320"/>
        <c:crosses val="autoZero"/>
        <c:auto val="1"/>
        <c:lblAlgn val="ctr"/>
        <c:lblOffset val="100"/>
        <c:noMultiLvlLbl val="0"/>
      </c:catAx>
      <c:valAx>
        <c:axId val="26120832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1206784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Survey.xlsx]Sheet11!PivotTable11</c:name>
    <c:fmtId val="-1"/>
  </c:pivotSource>
  <c:chart>
    <c:title>
      <c:tx>
        <c:rich>
          <a:bodyPr/>
          <a:lstStyle/>
          <a:p>
            <a:pPr algn="l">
              <a:defRPr sz="1600">
                <a:solidFill>
                  <a:srgbClr val="170CA8"/>
                </a:solidFill>
              </a:defRPr>
            </a:pPr>
            <a:r>
              <a:rPr lang="en-US" sz="2000" dirty="0">
                <a:solidFill>
                  <a:srgbClr val="170CA8"/>
                </a:solidFill>
              </a:rPr>
              <a:t>Students use computers in my classroom on a ___________ basis.</a:t>
            </a:r>
          </a:p>
        </c:rich>
      </c:tx>
      <c:layout>
        <c:manualLayout>
          <c:xMode val="edge"/>
          <c:yMode val="edge"/>
          <c:x val="0.151055555555556"/>
          <c:y val="4.1666666666666699E-2"/>
        </c:manualLayout>
      </c:layout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9.7941090696996205E-2"/>
          <c:y val="0.18071310423090389"/>
          <c:w val="0.87650335374744826"/>
          <c:h val="0.7659906178134118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Sheet11!$B$1:$B$2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Sheet11!$A$3:$A$6</c:f>
              <c:strCache>
                <c:ptCount val="3"/>
                <c:pt idx="0">
                  <c:v>Less Often</c:v>
                </c:pt>
                <c:pt idx="1">
                  <c:v>Weekly</c:v>
                </c:pt>
                <c:pt idx="2">
                  <c:v>Daily</c:v>
                </c:pt>
              </c:strCache>
            </c:strRef>
          </c:cat>
          <c:val>
            <c:numRef>
              <c:f>Sheet11!$B$3:$B$6</c:f>
              <c:numCache>
                <c:formatCode>General</c:formatCode>
                <c:ptCount val="3"/>
                <c:pt idx="0">
                  <c:v>12</c:v>
                </c:pt>
                <c:pt idx="1">
                  <c:v>14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1496192"/>
        <c:axId val="261506176"/>
      </c:barChart>
      <c:catAx>
        <c:axId val="26149619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1506176"/>
        <c:crosses val="autoZero"/>
        <c:auto val="1"/>
        <c:lblAlgn val="ctr"/>
        <c:lblOffset val="100"/>
        <c:noMultiLvlLbl val="0"/>
      </c:catAx>
      <c:valAx>
        <c:axId val="26150617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1496192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Survey.xlsx]Sheet14!PivotTable14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It </a:t>
            </a:r>
            <a:r>
              <a:rPr lang="en-US" sz="2000" dirty="0">
                <a:solidFill>
                  <a:srgbClr val="170CA8"/>
                </a:solidFill>
              </a:rPr>
              <a:t>will enhance learning</a:t>
            </a:r>
            <a:r>
              <a:rPr lang="en-US" sz="2000" dirty="0" smtClean="0">
                <a:solidFill>
                  <a:srgbClr val="170CA8"/>
                </a:solidFill>
              </a:rPr>
              <a:t>.</a:t>
            </a:r>
            <a:endParaRPr lang="en-US" sz="2000" dirty="0">
              <a:solidFill>
                <a:srgbClr val="170CA8"/>
              </a:solidFill>
            </a:endParaRP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4595034995625547"/>
          <c:y val="0.20679504398558576"/>
          <c:w val="0.828494094488189"/>
          <c:h val="0.7397902640696051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Sheet14!$B$1:$B$2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Sheet14!$A$3:$A$7</c:f>
              <c:strCache>
                <c:ptCount val="4"/>
                <c:pt idx="0">
                  <c:v>Disagree</c:v>
                </c:pt>
                <c:pt idx="1">
                  <c:v>Strongly Disagree</c:v>
                </c:pt>
                <c:pt idx="2">
                  <c:v>Strongly Agree</c:v>
                </c:pt>
                <c:pt idx="3">
                  <c:v>Agree</c:v>
                </c:pt>
              </c:strCache>
            </c:strRef>
          </c:cat>
          <c:val>
            <c:numRef>
              <c:f>Sheet14!$B$3:$B$7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16</c:v>
                </c:pt>
                <c:pt idx="3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1548672"/>
        <c:axId val="261689728"/>
      </c:barChart>
      <c:catAx>
        <c:axId val="2615486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1689728"/>
        <c:crosses val="autoZero"/>
        <c:auto val="1"/>
        <c:lblAlgn val="ctr"/>
        <c:lblOffset val="100"/>
        <c:noMultiLvlLbl val="0"/>
      </c:catAx>
      <c:valAx>
        <c:axId val="2616897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1548672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Survey.xlsx]Sheet15!PivotTable15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There </a:t>
            </a:r>
            <a:r>
              <a:rPr lang="en-US" sz="2000" dirty="0">
                <a:solidFill>
                  <a:srgbClr val="170CA8"/>
                </a:solidFill>
              </a:rPr>
              <a:t>be less downtime when using laptops in class</a:t>
            </a:r>
            <a:r>
              <a:rPr lang="en-US" sz="2000" dirty="0" smtClean="0">
                <a:solidFill>
                  <a:srgbClr val="170CA8"/>
                </a:solidFill>
              </a:rPr>
              <a:t>. </a:t>
            </a:r>
            <a:endParaRPr lang="en-US" sz="2000" dirty="0">
              <a:solidFill>
                <a:srgbClr val="170CA8"/>
              </a:solidFill>
            </a:endParaRP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4595034995625547"/>
          <c:y val="0.24647694061084899"/>
          <c:w val="0.828494094488189"/>
          <c:h val="0.6995083160452338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Sheet15!$B$1:$B$2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Sheet15!$A$3:$A$7</c:f>
              <c:strCache>
                <c:ptCount val="4"/>
                <c:pt idx="0">
                  <c:v>Strongly Disagree</c:v>
                </c:pt>
                <c:pt idx="1">
                  <c:v>Disagree</c:v>
                </c:pt>
                <c:pt idx="2">
                  <c:v>Agree</c:v>
                </c:pt>
                <c:pt idx="3">
                  <c:v>Strongly Agree</c:v>
                </c:pt>
              </c:strCache>
            </c:strRef>
          </c:cat>
          <c:val>
            <c:numRef>
              <c:f>Sheet15!$B$3:$B$7</c:f>
              <c:numCache>
                <c:formatCode>General</c:formatCode>
                <c:ptCount val="4"/>
                <c:pt idx="0">
                  <c:v>4</c:v>
                </c:pt>
                <c:pt idx="1">
                  <c:v>10</c:v>
                </c:pt>
                <c:pt idx="2">
                  <c:v>13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1703552"/>
        <c:axId val="261705088"/>
      </c:barChart>
      <c:catAx>
        <c:axId val="2617035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1705088"/>
        <c:crosses val="autoZero"/>
        <c:auto val="1"/>
        <c:lblAlgn val="ctr"/>
        <c:lblOffset val="100"/>
        <c:noMultiLvlLbl val="0"/>
      </c:catAx>
      <c:valAx>
        <c:axId val="2617050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1703552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Survey.xlsx]Sheet16!PivotTable16</c:name>
    <c:fmtId val="-1"/>
  </c:pivotSource>
  <c:chart>
    <c:title>
      <c:tx>
        <c:rich>
          <a:bodyPr/>
          <a:lstStyle/>
          <a:p>
            <a:pPr algn="l">
              <a:defRPr sz="1600">
                <a:solidFill>
                  <a:srgbClr val="170CA8"/>
                </a:solidFill>
              </a:defRPr>
            </a:pPr>
            <a:r>
              <a:rPr lang="en-US" sz="2000" dirty="0" smtClean="0">
                <a:solidFill>
                  <a:srgbClr val="170CA8"/>
                </a:solidFill>
              </a:rPr>
              <a:t>Students </a:t>
            </a:r>
            <a:r>
              <a:rPr lang="en-US" sz="2000" dirty="0">
                <a:solidFill>
                  <a:srgbClr val="170CA8"/>
                </a:solidFill>
              </a:rPr>
              <a:t>will have equal access to tools </a:t>
            </a:r>
            <a:endParaRPr lang="en-US" sz="2000" dirty="0" smtClean="0">
              <a:solidFill>
                <a:srgbClr val="170CA8"/>
              </a:solidFill>
            </a:endParaRPr>
          </a:p>
          <a:p>
            <a:pPr algn="l">
              <a:defRPr sz="1600">
                <a:solidFill>
                  <a:srgbClr val="170CA8"/>
                </a:solidFill>
              </a:defRPr>
            </a:pPr>
            <a:r>
              <a:rPr lang="en-US" sz="2000" dirty="0" smtClean="0">
                <a:solidFill>
                  <a:srgbClr val="170CA8"/>
                </a:solidFill>
              </a:rPr>
              <a:t>and </a:t>
            </a:r>
            <a:r>
              <a:rPr lang="en-US" sz="2000" dirty="0">
                <a:solidFill>
                  <a:srgbClr val="170CA8"/>
                </a:solidFill>
              </a:rPr>
              <a:t>software in and out of school</a:t>
            </a:r>
            <a:r>
              <a:rPr lang="en-US" sz="2000" dirty="0" smtClean="0">
                <a:solidFill>
                  <a:srgbClr val="170CA8"/>
                </a:solidFill>
              </a:rPr>
              <a:t>.</a:t>
            </a:r>
            <a:endParaRPr lang="en-US" sz="2000" dirty="0">
              <a:solidFill>
                <a:srgbClr val="170CA8"/>
              </a:solidFill>
            </a:endParaRP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4595034995625547"/>
          <c:y val="0.24879693808075404"/>
          <c:w val="0.828494094488189"/>
          <c:h val="0.6976694286278073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Sheet16!$B$1:$B$2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Sheet16!$A$3:$A$7</c:f>
              <c:strCache>
                <c:ptCount val="4"/>
                <c:pt idx="0">
                  <c:v>Disagree</c:v>
                </c:pt>
                <c:pt idx="1">
                  <c:v>Strongly Disagree</c:v>
                </c:pt>
                <c:pt idx="2">
                  <c:v>Agree</c:v>
                </c:pt>
                <c:pt idx="3">
                  <c:v>Strongly Agree</c:v>
                </c:pt>
              </c:strCache>
            </c:strRef>
          </c:cat>
          <c:val>
            <c:numRef>
              <c:f>Sheet16!$B$3:$B$7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18</c:v>
                </c:pt>
                <c:pt idx="3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2087808"/>
        <c:axId val="262089344"/>
      </c:barChart>
      <c:catAx>
        <c:axId val="26208780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2089344"/>
        <c:crosses val="autoZero"/>
        <c:auto val="1"/>
        <c:lblAlgn val="ctr"/>
        <c:lblOffset val="100"/>
        <c:noMultiLvlLbl val="0"/>
      </c:catAx>
      <c:valAx>
        <c:axId val="2620893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2087808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Survey.xlsx]Sheet17!PivotTable17</c:name>
    <c:fmtId val="-1"/>
  </c:pivotSource>
  <c:chart>
    <c:title>
      <c:tx>
        <c:rich>
          <a:bodyPr/>
          <a:lstStyle/>
          <a:p>
            <a:pPr algn="ctr"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Students </a:t>
            </a:r>
            <a:r>
              <a:rPr lang="en-US" sz="2000" dirty="0">
                <a:solidFill>
                  <a:srgbClr val="170CA8"/>
                </a:solidFill>
              </a:rPr>
              <a:t>will lose less work</a:t>
            </a:r>
            <a:r>
              <a:rPr lang="en-US" sz="2000" dirty="0" smtClean="0">
                <a:solidFill>
                  <a:srgbClr val="170CA8"/>
                </a:solidFill>
              </a:rPr>
              <a:t>.</a:t>
            </a:r>
            <a:endParaRPr lang="en-US" sz="2000" dirty="0">
              <a:solidFill>
                <a:srgbClr val="170CA8"/>
              </a:solidFill>
            </a:endParaRPr>
          </a:p>
        </c:rich>
      </c:tx>
      <c:layout>
        <c:manualLayout>
          <c:xMode val="edge"/>
          <c:yMode val="edge"/>
          <c:x val="0.29570598814037136"/>
          <c:y val="0"/>
        </c:manualLayout>
      </c:layout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4595034995625547"/>
          <c:y val="0.20720622518838369"/>
          <c:w val="0.828494094488189"/>
          <c:h val="0.739849609519221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Sheet17!$B$1:$B$2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Sheet17!$A$3:$A$7</c:f>
              <c:strCache>
                <c:ptCount val="4"/>
                <c:pt idx="0">
                  <c:v>Strongly Disagree</c:v>
                </c:pt>
                <c:pt idx="1">
                  <c:v>Disagree</c:v>
                </c:pt>
                <c:pt idx="2">
                  <c:v>Strongly Agree</c:v>
                </c:pt>
                <c:pt idx="3">
                  <c:v>Agree</c:v>
                </c:pt>
              </c:strCache>
            </c:strRef>
          </c:cat>
          <c:val>
            <c:numRef>
              <c:f>Sheet17!$B$3:$B$7</c:f>
              <c:numCache>
                <c:formatCode>General</c:formatCode>
                <c:ptCount val="4"/>
                <c:pt idx="0">
                  <c:v>4</c:v>
                </c:pt>
                <c:pt idx="1">
                  <c:v>5</c:v>
                </c:pt>
                <c:pt idx="2">
                  <c:v>13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2140288"/>
        <c:axId val="262141824"/>
      </c:barChart>
      <c:catAx>
        <c:axId val="26214028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2141824"/>
        <c:crosses val="autoZero"/>
        <c:auto val="1"/>
        <c:lblAlgn val="ctr"/>
        <c:lblOffset val="100"/>
        <c:noMultiLvlLbl val="0"/>
      </c:catAx>
      <c:valAx>
        <c:axId val="26214182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2140288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Survey.xlsx]Sheet18!PivotTable18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Students </a:t>
            </a:r>
            <a:r>
              <a:rPr lang="en-US" sz="2000" dirty="0">
                <a:solidFill>
                  <a:srgbClr val="170CA8"/>
                </a:solidFill>
              </a:rPr>
              <a:t>will be more </a:t>
            </a:r>
            <a:r>
              <a:rPr lang="en-US" sz="2000" dirty="0" smtClean="0">
                <a:solidFill>
                  <a:srgbClr val="170CA8"/>
                </a:solidFill>
              </a:rPr>
              <a:t>productive.</a:t>
            </a:r>
            <a:endParaRPr lang="en-US" sz="2000" dirty="0">
              <a:solidFill>
                <a:srgbClr val="170CA8"/>
              </a:solidFill>
            </a:endParaRP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4595034995625547"/>
          <c:y val="0.23385416666666667"/>
          <c:w val="0.828494094488189"/>
          <c:h val="0.7043965305118111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Sheet18!$B$1:$B$2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Sheet18!$A$3:$A$7</c:f>
              <c:strCache>
                <c:ptCount val="4"/>
                <c:pt idx="0">
                  <c:v>Strongly Disagree</c:v>
                </c:pt>
                <c:pt idx="1">
                  <c:v>Disagree</c:v>
                </c:pt>
                <c:pt idx="2">
                  <c:v>Strongly Agree</c:v>
                </c:pt>
                <c:pt idx="3">
                  <c:v>Agree</c:v>
                </c:pt>
              </c:strCache>
            </c:strRef>
          </c:cat>
          <c:val>
            <c:numRef>
              <c:f>Sheet18!$B$3:$B$7</c:f>
              <c:numCache>
                <c:formatCode>General</c:formatCode>
                <c:ptCount val="4"/>
                <c:pt idx="0">
                  <c:v>4</c:v>
                </c:pt>
                <c:pt idx="1">
                  <c:v>7</c:v>
                </c:pt>
                <c:pt idx="2">
                  <c:v>9</c:v>
                </c:pt>
                <c:pt idx="3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2155648"/>
        <c:axId val="262182016"/>
      </c:barChart>
      <c:catAx>
        <c:axId val="26215564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2182016"/>
        <c:crosses val="autoZero"/>
        <c:auto val="1"/>
        <c:lblAlgn val="ctr"/>
        <c:lblOffset val="100"/>
        <c:noMultiLvlLbl val="0"/>
      </c:catAx>
      <c:valAx>
        <c:axId val="2621820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2155648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Survey.xlsx]Sheet19!PivotTable19</c:name>
    <c:fmtId val="-1"/>
  </c:pivotSource>
  <c:chart>
    <c:title>
      <c:tx>
        <c:rich>
          <a:bodyPr/>
          <a:lstStyle/>
          <a:p>
            <a:pPr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There </a:t>
            </a:r>
            <a:r>
              <a:rPr lang="en-US" sz="2000" dirty="0">
                <a:solidFill>
                  <a:srgbClr val="170CA8"/>
                </a:solidFill>
              </a:rPr>
              <a:t>will be an increase in students </a:t>
            </a:r>
            <a:endParaRPr lang="en-US" sz="2000" dirty="0" smtClean="0">
              <a:solidFill>
                <a:srgbClr val="170CA8"/>
              </a:solidFill>
            </a:endParaRPr>
          </a:p>
          <a:p>
            <a:pPr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using </a:t>
            </a:r>
            <a:r>
              <a:rPr lang="en-US" sz="2000" dirty="0">
                <a:solidFill>
                  <a:srgbClr val="170CA8"/>
                </a:solidFill>
              </a:rPr>
              <a:t>21st C</a:t>
            </a:r>
            <a:r>
              <a:rPr lang="en-US" sz="2000" dirty="0" smtClean="0">
                <a:solidFill>
                  <a:srgbClr val="170CA8"/>
                </a:solidFill>
              </a:rPr>
              <a:t>entury Skills.</a:t>
            </a:r>
            <a:endParaRPr lang="en-US" sz="2000" dirty="0">
              <a:solidFill>
                <a:srgbClr val="170CA8"/>
              </a:solidFill>
            </a:endParaRPr>
          </a:p>
        </c:rich>
      </c:tx>
      <c:overlay val="0"/>
    </c:title>
    <c:autoTitleDeleted val="0"/>
    <c:pivotFmts>
      <c:pivotFmt>
        <c:idx val="0"/>
      </c:pivotFmt>
    </c:pivotFmts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Sheet19!$B$1:$B$2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Sheet19!$A$3:$A$7</c:f>
              <c:strCache>
                <c:ptCount val="4"/>
                <c:pt idx="0">
                  <c:v>Disagree</c:v>
                </c:pt>
                <c:pt idx="1">
                  <c:v>Strongly Disagree</c:v>
                </c:pt>
                <c:pt idx="2">
                  <c:v>Strongly Agree</c:v>
                </c:pt>
                <c:pt idx="3">
                  <c:v>Agree</c:v>
                </c:pt>
              </c:strCache>
            </c:strRef>
          </c:cat>
          <c:val>
            <c:numRef>
              <c:f>Sheet19!$B$3:$B$7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14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2216320"/>
        <c:axId val="262226304"/>
      </c:barChart>
      <c:catAx>
        <c:axId val="26221632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2226304"/>
        <c:crosses val="autoZero"/>
        <c:auto val="1"/>
        <c:lblAlgn val="ctr"/>
        <c:lblOffset val="100"/>
        <c:noMultiLvlLbl val="0"/>
      </c:catAx>
      <c:valAx>
        <c:axId val="26222630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2216320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Survey.xlsx]Sheet20!PivotTable20</c:name>
    <c:fmtId val="-1"/>
  </c:pivotSource>
  <c:chart>
    <c:title>
      <c:tx>
        <c:rich>
          <a:bodyPr/>
          <a:lstStyle/>
          <a:p>
            <a:pPr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Student </a:t>
            </a:r>
            <a:r>
              <a:rPr lang="en-US" sz="2000" dirty="0">
                <a:solidFill>
                  <a:srgbClr val="170CA8"/>
                </a:solidFill>
              </a:rPr>
              <a:t>would be more organized with a </a:t>
            </a:r>
            <a:r>
              <a:rPr lang="en-US" sz="2000" dirty="0" smtClean="0">
                <a:solidFill>
                  <a:srgbClr val="170CA8"/>
                </a:solidFill>
              </a:rPr>
              <a:t>laptop</a:t>
            </a:r>
            <a:r>
              <a:rPr lang="en-US" sz="1600" dirty="0" smtClean="0"/>
              <a:t>.</a:t>
            </a:r>
            <a:endParaRPr lang="en-US" sz="1600" dirty="0"/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2135033294449305"/>
          <c:y val="0.12363587863536078"/>
          <c:w val="0.760941114999514"/>
          <c:h val="0.8117909747824235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Sheet20!$B$1:$B$2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Sheet20!$A$3:$A$7</c:f>
              <c:strCache>
                <c:ptCount val="4"/>
                <c:pt idx="0">
                  <c:v>Strongly Disagree</c:v>
                </c:pt>
                <c:pt idx="1">
                  <c:v>Strongly Agree</c:v>
                </c:pt>
                <c:pt idx="2">
                  <c:v>Disagree</c:v>
                </c:pt>
                <c:pt idx="3">
                  <c:v>Agree</c:v>
                </c:pt>
              </c:strCache>
            </c:strRef>
          </c:cat>
          <c:val>
            <c:numRef>
              <c:f>Sheet20!$B$3:$B$7</c:f>
              <c:numCache>
                <c:formatCode>General</c:formatCode>
                <c:ptCount val="4"/>
                <c:pt idx="0">
                  <c:v>4</c:v>
                </c:pt>
                <c:pt idx="1">
                  <c:v>11</c:v>
                </c:pt>
                <c:pt idx="2">
                  <c:v>12</c:v>
                </c:pt>
                <c:pt idx="3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2539136"/>
        <c:axId val="262540672"/>
      </c:barChart>
      <c:catAx>
        <c:axId val="2625391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2540672"/>
        <c:crosses val="autoZero"/>
        <c:auto val="1"/>
        <c:lblAlgn val="ctr"/>
        <c:lblOffset val="100"/>
        <c:noMultiLvlLbl val="0"/>
      </c:catAx>
      <c:valAx>
        <c:axId val="2625406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2539136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Survey.xlsx]Sheet8!PivotTable8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>
                <a:solidFill>
                  <a:srgbClr val="170CA8"/>
                </a:solidFill>
              </a:rPr>
              <a:t>I use a variety of technology in order to teach and complete other duties. </a:t>
            </a: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7.3049115388354235E-2"/>
          <c:y val="0.25208333333333333"/>
          <c:w val="0.90139532905609021"/>
          <c:h val="0.6861673638451444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Sheet8!$B$1:$B$2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Sheet8!$A$3:$A$5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Sheet8!$B$3:$B$5</c:f>
              <c:numCache>
                <c:formatCode>General</c:formatCode>
                <c:ptCount val="2"/>
                <c:pt idx="0">
                  <c:v>3</c:v>
                </c:pt>
                <c:pt idx="1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0325248"/>
        <c:axId val="250339328"/>
      </c:barChart>
      <c:catAx>
        <c:axId val="25032524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50339328"/>
        <c:crosses val="autoZero"/>
        <c:auto val="1"/>
        <c:lblAlgn val="ctr"/>
        <c:lblOffset val="100"/>
        <c:noMultiLvlLbl val="0"/>
      </c:catAx>
      <c:valAx>
        <c:axId val="2503393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50325248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Survey.xlsx]Sheet21!PivotTable26</c:name>
    <c:fmtId val="-1"/>
  </c:pivotSource>
  <c:chart>
    <c:title>
      <c:tx>
        <c:rich>
          <a:bodyPr/>
          <a:lstStyle/>
          <a:p>
            <a:pPr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More </a:t>
            </a:r>
            <a:r>
              <a:rPr lang="en-US" sz="2000" dirty="0">
                <a:solidFill>
                  <a:srgbClr val="170CA8"/>
                </a:solidFill>
              </a:rPr>
              <a:t>teacher will use technology </a:t>
            </a:r>
            <a:r>
              <a:rPr lang="en-US" sz="2000" dirty="0" smtClean="0">
                <a:solidFill>
                  <a:srgbClr val="170CA8"/>
                </a:solidFill>
              </a:rPr>
              <a:t>because</a:t>
            </a:r>
          </a:p>
          <a:p>
            <a:pPr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 </a:t>
            </a:r>
            <a:r>
              <a:rPr lang="en-US" sz="2000" dirty="0">
                <a:solidFill>
                  <a:srgbClr val="170CA8"/>
                </a:solidFill>
              </a:rPr>
              <a:t>laptops </a:t>
            </a:r>
            <a:r>
              <a:rPr lang="en-US" sz="2000" dirty="0" smtClean="0">
                <a:solidFill>
                  <a:srgbClr val="170CA8"/>
                </a:solidFill>
              </a:rPr>
              <a:t>would </a:t>
            </a:r>
            <a:r>
              <a:rPr lang="en-US" sz="2000" dirty="0">
                <a:solidFill>
                  <a:srgbClr val="170CA8"/>
                </a:solidFill>
              </a:rPr>
              <a:t>be accessible daily</a:t>
            </a:r>
            <a:r>
              <a:rPr lang="en-US" sz="2000" dirty="0" smtClean="0">
                <a:solidFill>
                  <a:srgbClr val="170CA8"/>
                </a:solidFill>
              </a:rPr>
              <a:t>.</a:t>
            </a:r>
            <a:endParaRPr lang="en-US" sz="2000" dirty="0">
              <a:solidFill>
                <a:srgbClr val="170CA8"/>
              </a:solidFill>
            </a:endParaRPr>
          </a:p>
        </c:rich>
      </c:tx>
      <c:overlay val="0"/>
    </c:title>
    <c:autoTitleDeleted val="0"/>
    <c:pivotFmts>
      <c:pivotFmt>
        <c:idx val="0"/>
      </c:pivotFmt>
    </c:pivotFmts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Sheet21!$B$1:$B$2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Sheet21!$A$3:$A$7</c:f>
              <c:strCache>
                <c:ptCount val="4"/>
                <c:pt idx="0">
                  <c:v>Strongly Disagree</c:v>
                </c:pt>
                <c:pt idx="1">
                  <c:v>Disagree</c:v>
                </c:pt>
                <c:pt idx="2">
                  <c:v>Strongly Agree</c:v>
                </c:pt>
                <c:pt idx="3">
                  <c:v>Agree</c:v>
                </c:pt>
              </c:strCache>
            </c:strRef>
          </c:cat>
          <c:val>
            <c:numRef>
              <c:f>Sheet21!$B$3:$B$7</c:f>
              <c:numCache>
                <c:formatCode>General</c:formatCode>
                <c:ptCount val="4"/>
                <c:pt idx="0">
                  <c:v>2</c:v>
                </c:pt>
                <c:pt idx="1">
                  <c:v>6</c:v>
                </c:pt>
                <c:pt idx="2">
                  <c:v>11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2571136"/>
        <c:axId val="262572672"/>
      </c:barChart>
      <c:catAx>
        <c:axId val="2625711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2572672"/>
        <c:crosses val="autoZero"/>
        <c:auto val="1"/>
        <c:lblAlgn val="ctr"/>
        <c:lblOffset val="100"/>
        <c:noMultiLvlLbl val="0"/>
      </c:catAx>
      <c:valAx>
        <c:axId val="2625726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2571136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Survey.xlsx]Sheet22!PivotTable22</c:name>
    <c:fmtId val="-1"/>
  </c:pivotSource>
  <c:chart>
    <c:title>
      <c:tx>
        <c:rich>
          <a:bodyPr/>
          <a:lstStyle/>
          <a:p>
            <a:pPr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Teachers </a:t>
            </a:r>
            <a:r>
              <a:rPr lang="en-US" sz="2000" dirty="0">
                <a:solidFill>
                  <a:srgbClr val="170CA8"/>
                </a:solidFill>
              </a:rPr>
              <a:t>will be able to incorporate </a:t>
            </a:r>
            <a:endParaRPr lang="en-US" sz="2000" dirty="0" smtClean="0">
              <a:solidFill>
                <a:srgbClr val="170CA8"/>
              </a:solidFill>
            </a:endParaRPr>
          </a:p>
          <a:p>
            <a:pPr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more </a:t>
            </a:r>
            <a:r>
              <a:rPr lang="en-US" sz="2000" dirty="0">
                <a:solidFill>
                  <a:srgbClr val="170CA8"/>
                </a:solidFill>
              </a:rPr>
              <a:t>quadrant D lessons</a:t>
            </a:r>
            <a:r>
              <a:rPr lang="en-US" sz="2000" dirty="0" smtClean="0">
                <a:solidFill>
                  <a:srgbClr val="170CA8"/>
                </a:solidFill>
              </a:rPr>
              <a:t>.</a:t>
            </a:r>
            <a:endParaRPr lang="en-US" sz="2000" dirty="0">
              <a:solidFill>
                <a:srgbClr val="170CA8"/>
              </a:solidFill>
            </a:endParaRPr>
          </a:p>
        </c:rich>
      </c:tx>
      <c:overlay val="0"/>
    </c:title>
    <c:autoTitleDeleted val="0"/>
    <c:pivotFmts>
      <c:pivotFmt>
        <c:idx val="0"/>
      </c:pivotFmt>
    </c:pivotFmts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Sheet22!$B$1:$B$2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Sheet22!$A$3:$A$7</c:f>
              <c:strCache>
                <c:ptCount val="4"/>
                <c:pt idx="0">
                  <c:v>Strongly Disagree</c:v>
                </c:pt>
                <c:pt idx="1">
                  <c:v>Disagree</c:v>
                </c:pt>
                <c:pt idx="2">
                  <c:v>Strongly Agree</c:v>
                </c:pt>
                <c:pt idx="3">
                  <c:v>Agree</c:v>
                </c:pt>
              </c:strCache>
            </c:strRef>
          </c:cat>
          <c:val>
            <c:numRef>
              <c:f>Sheet22!$B$3:$B$7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11</c:v>
                </c:pt>
                <c:pt idx="3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2943104"/>
        <c:axId val="262944640"/>
      </c:barChart>
      <c:catAx>
        <c:axId val="26294310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2944640"/>
        <c:crosses val="autoZero"/>
        <c:auto val="1"/>
        <c:lblAlgn val="ctr"/>
        <c:lblOffset val="100"/>
        <c:noMultiLvlLbl val="0"/>
      </c:catAx>
      <c:valAx>
        <c:axId val="2629446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2943104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Survey.xlsx]Sheet23!PivotTable23</c:name>
    <c:fmtId val="-1"/>
  </c:pivotSource>
  <c:chart>
    <c:title>
      <c:tx>
        <c:rich>
          <a:bodyPr/>
          <a:lstStyle/>
          <a:p>
            <a:pPr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Students </a:t>
            </a:r>
            <a:r>
              <a:rPr lang="en-US" sz="2000" dirty="0">
                <a:solidFill>
                  <a:srgbClr val="170CA8"/>
                </a:solidFill>
              </a:rPr>
              <a:t>would have more time through the </a:t>
            </a:r>
            <a:r>
              <a:rPr lang="en-US" sz="2000" dirty="0" smtClean="0">
                <a:solidFill>
                  <a:srgbClr val="170CA8"/>
                </a:solidFill>
              </a:rPr>
              <a:t>day</a:t>
            </a:r>
          </a:p>
          <a:p>
            <a:pPr>
              <a:defRPr sz="1600"/>
            </a:pPr>
            <a:r>
              <a:rPr lang="en-US" sz="2000" dirty="0" smtClean="0">
                <a:solidFill>
                  <a:srgbClr val="170CA8"/>
                </a:solidFill>
              </a:rPr>
              <a:t> </a:t>
            </a:r>
            <a:r>
              <a:rPr lang="en-US" sz="2000" dirty="0">
                <a:solidFill>
                  <a:srgbClr val="170CA8"/>
                </a:solidFill>
              </a:rPr>
              <a:t>to </a:t>
            </a:r>
            <a:r>
              <a:rPr lang="en-US" sz="2000" dirty="0" smtClean="0">
                <a:solidFill>
                  <a:srgbClr val="170CA8"/>
                </a:solidFill>
              </a:rPr>
              <a:t>work </a:t>
            </a:r>
            <a:r>
              <a:rPr lang="en-US" sz="2000" dirty="0">
                <a:solidFill>
                  <a:srgbClr val="170CA8"/>
                </a:solidFill>
              </a:rPr>
              <a:t>on technology homework and </a:t>
            </a:r>
            <a:r>
              <a:rPr lang="en-US" sz="2000" dirty="0" smtClean="0">
                <a:solidFill>
                  <a:srgbClr val="170CA8"/>
                </a:solidFill>
              </a:rPr>
              <a:t>projects</a:t>
            </a:r>
            <a:r>
              <a:rPr lang="en-US" sz="1600" dirty="0" smtClean="0"/>
              <a:t>.</a:t>
            </a:r>
            <a:endParaRPr lang="en-US" sz="1600" dirty="0"/>
          </a:p>
        </c:rich>
      </c:tx>
      <c:overlay val="0"/>
    </c:title>
    <c:autoTitleDeleted val="0"/>
    <c:pivotFmts>
      <c:pivotFmt>
        <c:idx val="0"/>
      </c:pivotFmt>
    </c:pivotFmts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Sheet23!$B$1:$B$2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Sheet23!$A$3:$A$7</c:f>
              <c:strCache>
                <c:ptCount val="4"/>
                <c:pt idx="0">
                  <c:v>Disagree</c:v>
                </c:pt>
                <c:pt idx="1">
                  <c:v>Strongly Disagree</c:v>
                </c:pt>
                <c:pt idx="2">
                  <c:v>Strongly Agree</c:v>
                </c:pt>
                <c:pt idx="3">
                  <c:v>Agree</c:v>
                </c:pt>
              </c:strCache>
            </c:strRef>
          </c:cat>
          <c:val>
            <c:numRef>
              <c:f>Sheet23!$B$3:$B$7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15</c:v>
                </c:pt>
                <c:pt idx="3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62974848"/>
        <c:axId val="263337088"/>
      </c:barChart>
      <c:catAx>
        <c:axId val="26297484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63337088"/>
        <c:crosses val="autoZero"/>
        <c:auto val="1"/>
        <c:lblAlgn val="ctr"/>
        <c:lblOffset val="100"/>
        <c:noMultiLvlLbl val="0"/>
      </c:catAx>
      <c:valAx>
        <c:axId val="26333708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62974848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Survey.xlsx]Sheet6!PivotTable6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>
                <a:solidFill>
                  <a:srgbClr val="170CA8"/>
                </a:solidFill>
              </a:rPr>
              <a:t>I have created and maintain a website to provide </a:t>
            </a:r>
            <a:r>
              <a:rPr lang="en-US" sz="2000" dirty="0" smtClean="0">
                <a:solidFill>
                  <a:srgbClr val="170CA8"/>
                </a:solidFill>
              </a:rPr>
              <a:t>STUDENTS </a:t>
            </a:r>
            <a:r>
              <a:rPr lang="en-US" sz="2000" dirty="0">
                <a:solidFill>
                  <a:srgbClr val="170CA8"/>
                </a:solidFill>
              </a:rPr>
              <a:t>a content-rich resource to use from home or school. </a:t>
            </a: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7.3049115388354235E-2"/>
          <c:y val="0.22408186928137525"/>
          <c:w val="0.90139532905609021"/>
          <c:h val="0.7232061337545546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Sheet6!$B$1:$B$2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Sheet6!$A$3:$A$5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Sheet6!$B$3:$B$5</c:f>
              <c:numCache>
                <c:formatCode>General</c:formatCode>
                <c:ptCount val="2"/>
                <c:pt idx="0">
                  <c:v>13</c:v>
                </c:pt>
                <c:pt idx="1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5816832"/>
        <c:axId val="255818368"/>
      </c:barChart>
      <c:catAx>
        <c:axId val="25581683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55818368"/>
        <c:crosses val="autoZero"/>
        <c:auto val="1"/>
        <c:lblAlgn val="ctr"/>
        <c:lblOffset val="100"/>
        <c:noMultiLvlLbl val="0"/>
      </c:catAx>
      <c:valAx>
        <c:axId val="25581836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55816832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Survey.xlsx]Sheet7!PivotTable7</c:name>
    <c:fmtId val="-1"/>
  </c:pivotSource>
  <c:chart>
    <c:title>
      <c:tx>
        <c:rich>
          <a:bodyPr/>
          <a:lstStyle/>
          <a:p>
            <a:pPr algn="l">
              <a:defRPr/>
            </a:pPr>
            <a:r>
              <a:rPr lang="en-US" sz="2000" dirty="0"/>
              <a:t>I have and maintain a website to </a:t>
            </a:r>
            <a:r>
              <a:rPr lang="en-US" sz="2000" dirty="0" smtClean="0"/>
              <a:t>provide PARENTS </a:t>
            </a:r>
            <a:r>
              <a:rPr lang="en-US" sz="2000" dirty="0"/>
              <a:t>with information about my classes.</a:t>
            </a: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6.9962695635267816E-2"/>
          <c:y val="0.2248163985812795"/>
          <c:w val="0.90448174880917664"/>
          <c:h val="0.7217689094739113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Sheet7!$B$1:$B$2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Sheet7!$A$3:$A$5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Sheet7!$B$3:$B$5</c:f>
              <c:numCache>
                <c:formatCode>General</c:formatCode>
                <c:ptCount val="2"/>
                <c:pt idx="0">
                  <c:v>7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5860736"/>
        <c:axId val="255862272"/>
      </c:barChart>
      <c:catAx>
        <c:axId val="2558607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55862272"/>
        <c:crosses val="autoZero"/>
        <c:auto val="1"/>
        <c:lblAlgn val="ctr"/>
        <c:lblOffset val="100"/>
        <c:noMultiLvlLbl val="0"/>
      </c:catAx>
      <c:valAx>
        <c:axId val="2558622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55860736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txPr>
    <a:bodyPr/>
    <a:lstStyle/>
    <a:p>
      <a:pPr>
        <a:defRPr sz="1200" b="1">
          <a:solidFill>
            <a:srgbClr val="170CA8"/>
          </a:solidFill>
        </a:defRPr>
      </a:pPr>
      <a:endParaRPr lang="en-US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Survey.xlsx]Sheet12!PivotTable12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>
                <a:solidFill>
                  <a:srgbClr val="170CA8"/>
                </a:solidFill>
              </a:rPr>
              <a:t>I use technology to collaborate with other educators to support my own professional growth.</a:t>
            </a: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7.3049115388354235E-2"/>
          <c:y val="0.2161375279982278"/>
          <c:w val="0.90139532905609021"/>
          <c:h val="0.730918306709377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Sheet12!$B$1:$B$2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Sheet12!$A$3:$A$5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Sheet12!$B$3:$B$5</c:f>
              <c:numCache>
                <c:formatCode>General</c:formatCode>
                <c:ptCount val="2"/>
                <c:pt idx="0">
                  <c:v>5</c:v>
                </c:pt>
                <c:pt idx="1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5883904"/>
        <c:axId val="255889792"/>
      </c:barChart>
      <c:catAx>
        <c:axId val="25588390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55889792"/>
        <c:crosses val="autoZero"/>
        <c:auto val="1"/>
        <c:lblAlgn val="ctr"/>
        <c:lblOffset val="100"/>
        <c:noMultiLvlLbl val="0"/>
      </c:catAx>
      <c:valAx>
        <c:axId val="25588979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55883904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Survey.xlsx]Sheet5!PivotTable5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>
                <a:solidFill>
                  <a:srgbClr val="170CA8"/>
                </a:solidFill>
              </a:rPr>
              <a:t>I use a variety of assessment instruments/methods when evaluating student work performed or created with technology.</a:t>
            </a: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1128985612909498"/>
          <c:y val="0.21518973161147939"/>
          <c:w val="0.86315458831534952"/>
          <c:h val="0.732098271424450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Sheet5!$B$1:$B$2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Sheet5!$A$3:$A$5</c:f>
              <c:strCache>
                <c:ptCount val="2"/>
                <c:pt idx="0">
                  <c:v>Disagree</c:v>
                </c:pt>
                <c:pt idx="1">
                  <c:v>Agree</c:v>
                </c:pt>
              </c:strCache>
            </c:strRef>
          </c:cat>
          <c:val>
            <c:numRef>
              <c:f>Sheet5!$B$3:$B$5</c:f>
              <c:numCache>
                <c:formatCode>General</c:formatCode>
                <c:ptCount val="2"/>
                <c:pt idx="0">
                  <c:v>7</c:v>
                </c:pt>
                <c:pt idx="1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5907328"/>
        <c:axId val="255908864"/>
      </c:barChart>
      <c:catAx>
        <c:axId val="25590732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55908864"/>
        <c:crosses val="autoZero"/>
        <c:auto val="1"/>
        <c:lblAlgn val="ctr"/>
        <c:lblOffset val="100"/>
        <c:noMultiLvlLbl val="0"/>
      </c:catAx>
      <c:valAx>
        <c:axId val="25590886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55907328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Survey.xlsx]Sheet24!PivotTable24</c:name>
    <c:fmtId val="-1"/>
  </c:pivotSource>
  <c:chart>
    <c:title>
      <c:tx>
        <c:rich>
          <a:bodyPr/>
          <a:lstStyle/>
          <a:p>
            <a:pPr>
              <a:defRPr sz="1600"/>
            </a:pPr>
            <a:endParaRPr lang="en-US" sz="1600" dirty="0"/>
          </a:p>
        </c:rich>
      </c:tx>
      <c:layout>
        <c:manualLayout>
          <c:xMode val="edge"/>
          <c:yMode val="edge"/>
          <c:x val="0.12861111111111101"/>
          <c:y val="3.9682539682539701E-2"/>
        </c:manualLayout>
      </c:layout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8.3851584524156697E-2"/>
          <c:y val="0.20008490816603242"/>
          <c:w val="0.89059285992028769"/>
          <c:h val="0.747433235900399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Sheet24!$B$1:$B$2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Sheet24!$A$3:$A$5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Sheet24!$B$3:$B$5</c:f>
              <c:numCache>
                <c:formatCode>General</c:formatCode>
                <c:ptCount val="2"/>
                <c:pt idx="0">
                  <c:v>13</c:v>
                </c:pt>
                <c:pt idx="1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065920"/>
        <c:axId val="256067456"/>
      </c:barChart>
      <c:catAx>
        <c:axId val="25606592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56067456"/>
        <c:crosses val="autoZero"/>
        <c:auto val="1"/>
        <c:lblAlgn val="ctr"/>
        <c:lblOffset val="100"/>
        <c:noMultiLvlLbl val="0"/>
      </c:catAx>
      <c:valAx>
        <c:axId val="2560674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56065920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userShapes r:id="rId2"/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Survey.xlsx]Sheet3!PivotTable3</c:name>
    <c:fmtId val="-1"/>
  </c:pivotSource>
  <c:chart>
    <c:title>
      <c:tx>
        <c:rich>
          <a:bodyPr/>
          <a:lstStyle/>
          <a:p>
            <a:pPr algn="l">
              <a:defRPr/>
            </a:pPr>
            <a:r>
              <a:rPr lang="en-US" sz="2000" dirty="0"/>
              <a:t>I consider myself up-to-date on current technology devices and software.</a:t>
            </a:r>
          </a:p>
        </c:rich>
      </c:tx>
      <c:overlay val="0"/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691447944006999"/>
          <c:y val="0.21120674985869378"/>
          <c:w val="0.80529965004374449"/>
          <c:h val="0.7359654240958419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Sheet3!$B$1:$B$2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Sheet3!$A$3:$A$6</c:f>
              <c:strCache>
                <c:ptCount val="3"/>
                <c:pt idx="0">
                  <c:v>Not up to date</c:v>
                </c:pt>
                <c:pt idx="1">
                  <c:v>Very up to date</c:v>
                </c:pt>
                <c:pt idx="2">
                  <c:v>Somewhat up to date</c:v>
                </c:pt>
              </c:strCache>
            </c:strRef>
          </c:cat>
          <c:val>
            <c:numRef>
              <c:f>Sheet3!$B$3:$B$6</c:f>
              <c:numCache>
                <c:formatCode>General</c:formatCode>
                <c:ptCount val="3"/>
                <c:pt idx="0">
                  <c:v>3</c:v>
                </c:pt>
                <c:pt idx="1">
                  <c:v>18</c:v>
                </c:pt>
                <c:pt idx="2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098304"/>
        <c:axId val="256099840"/>
      </c:barChart>
      <c:catAx>
        <c:axId val="25609830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56099840"/>
        <c:crosses val="autoZero"/>
        <c:auto val="1"/>
        <c:lblAlgn val="ctr"/>
        <c:lblOffset val="100"/>
        <c:noMultiLvlLbl val="0"/>
      </c:catAx>
      <c:valAx>
        <c:axId val="2560998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56098304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txPr>
    <a:bodyPr/>
    <a:lstStyle/>
    <a:p>
      <a:pPr>
        <a:defRPr>
          <a:solidFill>
            <a:srgbClr val="170CA8"/>
          </a:solidFill>
        </a:defRPr>
      </a:pPr>
      <a:endParaRPr lang="en-US"/>
    </a:p>
  </c:tx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pivotSource>
    <c:name>[Secondary Technology Survey.xlsx]Sheet1!PivotTable1</c:name>
    <c:fmtId val="-1"/>
  </c:pivotSource>
  <c:chart>
    <c:title>
      <c:tx>
        <c:rich>
          <a:bodyPr/>
          <a:lstStyle/>
          <a:p>
            <a:pPr algn="l">
              <a:defRPr sz="1600"/>
            </a:pPr>
            <a:r>
              <a:rPr lang="en-US" sz="2000" dirty="0">
                <a:solidFill>
                  <a:srgbClr val="170CA8"/>
                </a:solidFill>
              </a:rPr>
              <a:t>I design lesson plans focused on my core content that include the use of technology. </a:t>
            </a:r>
          </a:p>
        </c:rich>
      </c:tx>
      <c:layout>
        <c:manualLayout>
          <c:xMode val="edge"/>
          <c:yMode val="edge"/>
          <c:x val="0.13248067949839601"/>
          <c:y val="0"/>
        </c:manualLayout>
      </c:layout>
      <c:overlay val="0"/>
      <c:spPr>
        <a:ln>
          <a:noFill/>
        </a:ln>
      </c:spPr>
    </c:title>
    <c:autoTitleDeleted val="0"/>
    <c:pivotFmts>
      <c:pivotFmt>
        <c:idx val="0"/>
      </c:pivotFmt>
    </c:pivotFmts>
    <c:plotArea>
      <c:layout>
        <c:manualLayout>
          <c:layoutTarget val="inner"/>
          <c:xMode val="edge"/>
          <c:yMode val="edge"/>
          <c:x val="0.13858923884514435"/>
          <c:y val="0.19740545627168771"/>
          <c:w val="0.84048483522892969"/>
          <c:h val="0.7565516500166640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Sheet1!$B$1:$B$2</c:f>
              <c:strCache>
                <c:ptCount val="1"/>
                <c:pt idx="0">
                  <c:v>Total</c:v>
                </c:pt>
              </c:strCache>
            </c:strRef>
          </c:tx>
          <c:spPr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</c:spPr>
          <c:invertIfNegative val="0"/>
          <c:cat>
            <c:strRef>
              <c:f>Sheet1!$A$3:$A$6</c:f>
              <c:strCache>
                <c:ptCount val="3"/>
                <c:pt idx="0">
                  <c:v>Less Often</c:v>
                </c:pt>
                <c:pt idx="1">
                  <c:v>Once per month</c:v>
                </c:pt>
                <c:pt idx="2">
                  <c:v>Once per week</c:v>
                </c:pt>
              </c:strCache>
            </c:strRef>
          </c:cat>
          <c:val>
            <c:numRef>
              <c:f>Sheet1!$B$3:$B$6</c:f>
              <c:numCache>
                <c:formatCode>General</c:formatCode>
                <c:ptCount val="3"/>
                <c:pt idx="0">
                  <c:v>5</c:v>
                </c:pt>
                <c:pt idx="1">
                  <c:v>8</c:v>
                </c:pt>
                <c:pt idx="2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223872"/>
        <c:axId val="256233856"/>
      </c:barChart>
      <c:catAx>
        <c:axId val="2562238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170CA8"/>
                </a:solidFill>
              </a:defRPr>
            </a:pPr>
            <a:endParaRPr lang="en-US"/>
          </a:p>
        </c:txPr>
        <c:crossAx val="256233856"/>
        <c:crosses val="autoZero"/>
        <c:auto val="1"/>
        <c:lblAlgn val="ctr"/>
        <c:lblOffset val="100"/>
        <c:noMultiLvlLbl val="0"/>
      </c:catAx>
      <c:valAx>
        <c:axId val="2562338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256223872"/>
        <c:crosses val="autoZero"/>
        <c:crossBetween val="between"/>
      </c:valAx>
    </c:plotArea>
    <c:plotVisOnly val="1"/>
    <c:dispBlanksAs val="gap"/>
    <c:showDLblsOverMax val="0"/>
  </c:chart>
  <c:spPr>
    <a:ln w="19050">
      <a:solidFill>
        <a:srgbClr val="170CA8"/>
      </a:solidFill>
    </a:ln>
  </c:spPr>
  <c:externalData r:id="rId1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</c14:pivotOptions>
    </c:ext>
  </c:extLst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0.27473</cdr:x>
      <cdr:y>0.06331</cdr:y>
    </cdr:from>
    <cdr:to>
      <cdr:x>0.78463</cdr:x>
      <cdr:y>0.16154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60948" y="363254"/>
          <a:ext cx="4196219" cy="5636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  <cdr:relSizeAnchor xmlns:cdr="http://schemas.openxmlformats.org/drawingml/2006/chartDrawing">
    <cdr:from>
      <cdr:x>0.18493</cdr:x>
      <cdr:y>0.03929</cdr:y>
    </cdr:from>
    <cdr:to>
      <cdr:x>0.80441</cdr:x>
      <cdr:y>0.20302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521912" y="225468"/>
          <a:ext cx="5098093" cy="9394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b="1" dirty="0" smtClean="0">
              <a:solidFill>
                <a:srgbClr val="170CA8"/>
              </a:solidFill>
            </a:rPr>
            <a:t>I have taken college courses related </a:t>
          </a:r>
        </a:p>
        <a:p xmlns:a="http://schemas.openxmlformats.org/drawingml/2006/main">
          <a:pPr algn="l"/>
          <a:r>
            <a:rPr lang="en-US" sz="2000" b="1" dirty="0" smtClean="0">
              <a:solidFill>
                <a:srgbClr val="170CA8"/>
              </a:solidFill>
            </a:rPr>
            <a:t>to the integration of technology.</a:t>
          </a:r>
          <a:endParaRPr lang="en-US" sz="2000" b="1" dirty="0">
            <a:solidFill>
              <a:srgbClr val="170CA8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912F4-7E33-4F17-8BC1-7EA41E25DE96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40F8E1-94EF-42E9-B284-8F68F28FE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10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94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41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1263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205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12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973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1148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961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926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7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29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060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3838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7366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3325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159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8665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46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69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006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337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930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40F8E1-94EF-42E9-B284-8F68F28FE7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6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540F24-F379-074F-8906-61EB1D6BD3E1}" type="datetimeFigureOut">
              <a:rPr lang="en-US" smtClean="0"/>
              <a:t>6/8/2012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66536F5-D79D-B242-9989-382B079C59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170CA8"/>
                </a:solidFill>
              </a:rPr>
              <a:t>Technology Survey </a:t>
            </a:r>
            <a:br>
              <a:rPr lang="en-US" b="1" dirty="0" smtClean="0">
                <a:solidFill>
                  <a:srgbClr val="170CA8"/>
                </a:solidFill>
              </a:rPr>
            </a:br>
            <a:r>
              <a:rPr lang="en-US" b="1" dirty="0" smtClean="0">
                <a:solidFill>
                  <a:srgbClr val="170CA8"/>
                </a:solidFill>
              </a:rPr>
              <a:t>Results </a:t>
            </a:r>
            <a:r>
              <a:rPr lang="en-US" b="1" dirty="0" smtClean="0">
                <a:solidFill>
                  <a:srgbClr val="170CA8"/>
                </a:solidFill>
              </a:rPr>
              <a:t>for 9 - 12</a:t>
            </a:r>
            <a:endParaRPr lang="en-US" b="1" dirty="0">
              <a:solidFill>
                <a:srgbClr val="170CA8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rgbClr val="170CA8"/>
                </a:solidFill>
              </a:rPr>
              <a:t>Southern Lehigh School District</a:t>
            </a:r>
          </a:p>
          <a:p>
            <a:r>
              <a:rPr lang="en-US" dirty="0">
                <a:solidFill>
                  <a:srgbClr val="170CA8"/>
                </a:solidFill>
              </a:rPr>
              <a:t>March 30, 2011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648200"/>
            <a:ext cx="1828800" cy="1905000"/>
          </a:xfrm>
          <a:prstGeom prst="rect">
            <a:avLst/>
          </a:prstGeom>
          <a:gradFill>
            <a:gsLst>
              <a:gs pos="0">
                <a:srgbClr val="5E9EFF"/>
              </a:gs>
              <a:gs pos="37000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19050">
            <a:solidFill>
              <a:srgbClr val="170CA8"/>
            </a:solidFill>
          </a:ln>
        </p:spPr>
      </p:pic>
    </p:spTree>
    <p:extLst>
      <p:ext uri="{BB962C8B-B14F-4D97-AF65-F5344CB8AC3E}">
        <p14:creationId xmlns:p14="http://schemas.microsoft.com/office/powerpoint/2010/main" val="135028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2273110"/>
              </p:ext>
            </p:extLst>
          </p:nvPr>
        </p:nvGraphicFramePr>
        <p:xfrm>
          <a:off x="457200" y="764088"/>
          <a:ext cx="8229600" cy="5712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4134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2813471"/>
              </p:ext>
            </p:extLst>
          </p:nvPr>
        </p:nvGraphicFramePr>
        <p:xfrm>
          <a:off x="457200" y="776614"/>
          <a:ext cx="8229600" cy="5734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7711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2398467"/>
              </p:ext>
            </p:extLst>
          </p:nvPr>
        </p:nvGraphicFramePr>
        <p:xfrm>
          <a:off x="457200" y="801666"/>
          <a:ext cx="8229600" cy="5675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7539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8893313"/>
              </p:ext>
            </p:extLst>
          </p:nvPr>
        </p:nvGraphicFramePr>
        <p:xfrm>
          <a:off x="457200" y="826718"/>
          <a:ext cx="8229600" cy="5650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455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095449"/>
              </p:ext>
            </p:extLst>
          </p:nvPr>
        </p:nvGraphicFramePr>
        <p:xfrm>
          <a:off x="457200" y="1590805"/>
          <a:ext cx="8229600" cy="4886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776614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with regard 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environment? </a:t>
            </a:r>
            <a:endParaRPr lang="en-US" sz="2000" b="1" dirty="0">
              <a:solidFill>
                <a:srgbClr val="170C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32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477843"/>
              </p:ext>
            </p:extLst>
          </p:nvPr>
        </p:nvGraphicFramePr>
        <p:xfrm>
          <a:off x="457200" y="1691014"/>
          <a:ext cx="8229600" cy="4785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864296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with regard 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</a:t>
            </a:r>
            <a:r>
              <a:rPr lang="en-US" sz="2000" b="1" dirty="0">
                <a:solidFill>
                  <a:srgbClr val="170CA8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4896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7438381"/>
              </p:ext>
            </p:extLst>
          </p:nvPr>
        </p:nvGraphicFramePr>
        <p:xfrm>
          <a:off x="457200" y="1565753"/>
          <a:ext cx="8229600" cy="4911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6197" y="713984"/>
            <a:ext cx="81106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with regard 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</a:t>
            </a:r>
            <a:r>
              <a:rPr lang="en-US" sz="2000" b="1" dirty="0">
                <a:solidFill>
                  <a:srgbClr val="170CA8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5241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374598"/>
              </p:ext>
            </p:extLst>
          </p:nvPr>
        </p:nvGraphicFramePr>
        <p:xfrm>
          <a:off x="457200" y="1578279"/>
          <a:ext cx="8229600" cy="48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751562"/>
            <a:ext cx="8135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with regard 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</a:t>
            </a:r>
            <a:r>
              <a:rPr lang="en-US" sz="2000" b="1" dirty="0">
                <a:solidFill>
                  <a:srgbClr val="170CA8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0612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8369601"/>
              </p:ext>
            </p:extLst>
          </p:nvPr>
        </p:nvGraphicFramePr>
        <p:xfrm>
          <a:off x="457200" y="1603331"/>
          <a:ext cx="8229600" cy="40970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57200" y="739036"/>
            <a:ext cx="8229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with regard 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</a:t>
            </a:r>
            <a:r>
              <a:rPr lang="en-US" sz="2000" b="1" dirty="0">
                <a:solidFill>
                  <a:srgbClr val="170CA8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107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670577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</a:t>
            </a:r>
            <a:r>
              <a:rPr lang="en-US" sz="2000" b="1" dirty="0" smtClean="0">
                <a:solidFill>
                  <a:srgbClr val="170CA8"/>
                </a:solidFill>
              </a:rPr>
              <a:t>with regard </a:t>
            </a:r>
            <a:r>
              <a:rPr lang="en-US" sz="2000" b="1" dirty="0">
                <a:solidFill>
                  <a:srgbClr val="170CA8"/>
                </a:solidFill>
              </a:rPr>
              <a:t>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</a:t>
            </a:r>
            <a:r>
              <a:rPr lang="en-US" sz="2000" b="1" dirty="0">
                <a:solidFill>
                  <a:srgbClr val="170CA8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7347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571732"/>
              </p:ext>
            </p:extLst>
          </p:nvPr>
        </p:nvGraphicFramePr>
        <p:xfrm>
          <a:off x="457200" y="801666"/>
          <a:ext cx="8229600" cy="56753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5994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666027"/>
              </p:ext>
            </p:extLst>
          </p:nvPr>
        </p:nvGraphicFramePr>
        <p:xfrm>
          <a:off x="457200" y="1524000"/>
          <a:ext cx="8229600" cy="4663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with regard 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</a:t>
            </a:r>
            <a:r>
              <a:rPr lang="en-US" sz="2000" dirty="0" smtClean="0">
                <a:solidFill>
                  <a:srgbClr val="170CA8"/>
                </a:solidFill>
              </a:rPr>
              <a:t>?</a:t>
            </a:r>
            <a:endParaRPr lang="en-US" sz="2000" dirty="0">
              <a:solidFill>
                <a:srgbClr val="170C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53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2711287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with regard 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</a:t>
            </a:r>
            <a:r>
              <a:rPr lang="en-US" sz="2000" b="1" dirty="0">
                <a:solidFill>
                  <a:srgbClr val="170CA8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8648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0151543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with regard 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environment?</a:t>
            </a:r>
            <a:endParaRPr lang="en-US" sz="2000" b="1" dirty="0">
              <a:solidFill>
                <a:srgbClr val="170C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95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523477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>
                <a:solidFill>
                  <a:srgbClr val="170CA8"/>
                </a:solidFill>
              </a:rPr>
              <a:t>How do you feel about these topics with regard to a One to One </a:t>
            </a:r>
            <a:r>
              <a:rPr lang="en-US" sz="2000" b="1" dirty="0" smtClean="0">
                <a:solidFill>
                  <a:srgbClr val="170CA8"/>
                </a:solidFill>
              </a:rPr>
              <a:t>environment</a:t>
            </a:r>
            <a:r>
              <a:rPr lang="en-US" sz="2000" b="1" dirty="0">
                <a:solidFill>
                  <a:srgbClr val="170CA8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2867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0786385"/>
              </p:ext>
            </p:extLst>
          </p:nvPr>
        </p:nvGraphicFramePr>
        <p:xfrm>
          <a:off x="457200" y="861165"/>
          <a:ext cx="82296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9588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5928976"/>
              </p:ext>
            </p:extLst>
          </p:nvPr>
        </p:nvGraphicFramePr>
        <p:xfrm>
          <a:off x="457200" y="764088"/>
          <a:ext cx="8229600" cy="5712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186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7764573"/>
              </p:ext>
            </p:extLst>
          </p:nvPr>
        </p:nvGraphicFramePr>
        <p:xfrm>
          <a:off x="457200" y="839244"/>
          <a:ext cx="8229600" cy="5637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4050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355641"/>
              </p:ext>
            </p:extLst>
          </p:nvPr>
        </p:nvGraphicFramePr>
        <p:xfrm>
          <a:off x="457200" y="789140"/>
          <a:ext cx="8229600" cy="5687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9022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3795765"/>
              </p:ext>
            </p:extLst>
          </p:nvPr>
        </p:nvGraphicFramePr>
        <p:xfrm>
          <a:off x="457200" y="764088"/>
          <a:ext cx="8229600" cy="5712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982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4020716"/>
              </p:ext>
            </p:extLst>
          </p:nvPr>
        </p:nvGraphicFramePr>
        <p:xfrm>
          <a:off x="457200" y="739036"/>
          <a:ext cx="8229600" cy="5737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687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8061559"/>
              </p:ext>
            </p:extLst>
          </p:nvPr>
        </p:nvGraphicFramePr>
        <p:xfrm>
          <a:off x="457200" y="776614"/>
          <a:ext cx="8229600" cy="5700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983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1652</TotalTime>
  <Words>488</Words>
  <Application>Microsoft Office PowerPoint</Application>
  <PresentationFormat>On-screen Show (4:3)</PresentationFormat>
  <Paragraphs>64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Wingdings 3</vt:lpstr>
      <vt:lpstr>Lucida Sans Unicode</vt:lpstr>
      <vt:lpstr>Calibri</vt:lpstr>
      <vt:lpstr>Wingdings 2</vt:lpstr>
      <vt:lpstr>Verdana</vt:lpstr>
      <vt:lpstr>Concourse</vt:lpstr>
      <vt:lpstr>Technology Survey  Results for 9 - 12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do you feel about these topics with regard to a One to One environment?</vt:lpstr>
      <vt:lpstr>How do you feel about these topics with regard to a One to One environment?</vt:lpstr>
      <vt:lpstr>How do you feel about these topics with regard to a One to One environment?</vt:lpstr>
      <vt:lpstr>How do you feel about these topics with regard to a One to One environment?</vt:lpstr>
      <vt:lpstr>How do you feel about these topics with regard to a One to One environment?</vt:lpstr>
    </vt:vector>
  </TitlesOfParts>
  <Company>SLSD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Southern Lehigh</dc:creator>
  <cp:lastModifiedBy>Inta</cp:lastModifiedBy>
  <cp:revision>31</cp:revision>
  <dcterms:created xsi:type="dcterms:W3CDTF">2012-04-02T15:44:51Z</dcterms:created>
  <dcterms:modified xsi:type="dcterms:W3CDTF">2012-06-08T04:54:56Z</dcterms:modified>
</cp:coreProperties>
</file>